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8"/>
  </p:notesMasterIdLst>
  <p:handoutMasterIdLst>
    <p:handoutMasterId r:id="rId69"/>
  </p:handoutMasterIdLst>
  <p:sldIdLst>
    <p:sldId id="257" r:id="rId4"/>
    <p:sldId id="286" r:id="rId5"/>
    <p:sldId id="366" r:id="rId6"/>
    <p:sldId id="369" r:id="rId7"/>
    <p:sldId id="368" r:id="rId8"/>
    <p:sldId id="261" r:id="rId9"/>
    <p:sldId id="264" r:id="rId10"/>
    <p:sldId id="287" r:id="rId11"/>
    <p:sldId id="272" r:id="rId12"/>
    <p:sldId id="275" r:id="rId13"/>
    <p:sldId id="276" r:id="rId14"/>
    <p:sldId id="284" r:id="rId15"/>
    <p:sldId id="370" r:id="rId16"/>
    <p:sldId id="278" r:id="rId17"/>
    <p:sldId id="280" r:id="rId18"/>
    <p:sldId id="281" r:id="rId19"/>
    <p:sldId id="282" r:id="rId20"/>
    <p:sldId id="283" r:id="rId21"/>
    <p:sldId id="289" r:id="rId22"/>
    <p:sldId id="288" r:id="rId23"/>
    <p:sldId id="314" r:id="rId24"/>
    <p:sldId id="315" r:id="rId25"/>
    <p:sldId id="334" r:id="rId26"/>
    <p:sldId id="327" r:id="rId27"/>
    <p:sldId id="360" r:id="rId28"/>
    <p:sldId id="316" r:id="rId29"/>
    <p:sldId id="332" r:id="rId30"/>
    <p:sldId id="362" r:id="rId31"/>
    <p:sldId id="363" r:id="rId32"/>
    <p:sldId id="317" r:id="rId33"/>
    <p:sldId id="330" r:id="rId34"/>
    <p:sldId id="364" r:id="rId35"/>
    <p:sldId id="365" r:id="rId36"/>
    <p:sldId id="313" r:id="rId37"/>
    <p:sldId id="335" r:id="rId38"/>
    <p:sldId id="336" r:id="rId39"/>
    <p:sldId id="337" r:id="rId40"/>
    <p:sldId id="338" r:id="rId41"/>
    <p:sldId id="339" r:id="rId42"/>
    <p:sldId id="318" r:id="rId43"/>
    <p:sldId id="340" r:id="rId44"/>
    <p:sldId id="341" r:id="rId45"/>
    <p:sldId id="342" r:id="rId46"/>
    <p:sldId id="343" r:id="rId47"/>
    <p:sldId id="312" r:id="rId48"/>
    <p:sldId id="321" r:id="rId49"/>
    <p:sldId id="344" r:id="rId50"/>
    <p:sldId id="345" r:id="rId51"/>
    <p:sldId id="320" r:id="rId52"/>
    <p:sldId id="349" r:id="rId53"/>
    <p:sldId id="322" r:id="rId54"/>
    <p:sldId id="350" r:id="rId55"/>
    <p:sldId id="351" r:id="rId56"/>
    <p:sldId id="352" r:id="rId57"/>
    <p:sldId id="353" r:id="rId58"/>
    <p:sldId id="311" r:id="rId59"/>
    <p:sldId id="323" r:id="rId60"/>
    <p:sldId id="354" r:id="rId61"/>
    <p:sldId id="355" r:id="rId62"/>
    <p:sldId id="324" r:id="rId63"/>
    <p:sldId id="356" r:id="rId64"/>
    <p:sldId id="357" r:id="rId65"/>
    <p:sldId id="358" r:id="rId66"/>
    <p:sldId id="359" r:id="rId67"/>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40221" autoAdjust="0"/>
  </p:normalViewPr>
  <p:slideViewPr>
    <p:cSldViewPr snapToGrid="0">
      <p:cViewPr varScale="1">
        <p:scale>
          <a:sx n="25" d="100"/>
          <a:sy n="25" d="100"/>
        </p:scale>
        <p:origin x="2520" y="48"/>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2382"/>
    </p:cViewPr>
  </p:outlineViewPr>
  <p:notesTextViewPr>
    <p:cViewPr>
      <p:scale>
        <a:sx n="125" d="100"/>
        <a:sy n="125" d="100"/>
      </p:scale>
      <p:origin x="0" y="-798"/>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17-01-2017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17-01-2017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000" baseline="0" dirty="0"/>
            </a:br>
            <a:endParaRPr lang="es-PY" sz="1000" baseline="0" dirty="0"/>
          </a:p>
          <a:p>
            <a:pPr rtl="0"/>
            <a:r>
              <a:rPr lang="es-ES" sz="10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000" kern="1200" baseline="0" dirty="0" err="1">
                <a:solidFill>
                  <a:schemeClr val="tx1"/>
                </a:solidFill>
                <a:latin typeface="+mn-lt"/>
                <a:ea typeface="+mn-ea"/>
                <a:cs typeface="+mn-cs"/>
              </a:rPr>
              <a:t>selecci</a:t>
            </a:r>
            <a:r>
              <a:rPr lang="es-PY" sz="1000" kern="1200" baseline="0" dirty="0" err="1">
                <a:solidFill>
                  <a:schemeClr val="tx1"/>
                </a:solidFill>
                <a:latin typeface="+mn-lt"/>
                <a:ea typeface="+mn-ea"/>
                <a:cs typeface="+mn-cs"/>
              </a:rPr>
              <a:t>ón</a:t>
            </a:r>
            <a:r>
              <a:rPr lang="es-PY" sz="1000" kern="1200" baseline="0" dirty="0">
                <a:solidFill>
                  <a:schemeClr val="tx1"/>
                </a:solidFill>
                <a:latin typeface="+mn-lt"/>
                <a:ea typeface="+mn-ea"/>
                <a:cs typeface="+mn-cs"/>
              </a:rPr>
              <a:t> de TABLEAU </a:t>
            </a:r>
            <a:r>
              <a:rPr lang="es-ES" sz="1000" kern="1200" baseline="0" dirty="0">
                <a:solidFill>
                  <a:schemeClr val="tx1"/>
                </a:solidFill>
                <a:latin typeface="+mn-lt"/>
                <a:ea typeface="+mn-ea"/>
                <a:cs typeface="+mn-cs"/>
              </a:rPr>
              <a:t>como herramienta de análisis, basándonos en el cuadrante mágico de </a:t>
            </a:r>
            <a:r>
              <a:rPr lang="es-ES" sz="1000" kern="1200" baseline="0" dirty="0" err="1">
                <a:solidFill>
                  <a:schemeClr val="tx1"/>
                </a:solidFill>
                <a:latin typeface="+mn-lt"/>
                <a:ea typeface="+mn-ea"/>
                <a:cs typeface="+mn-cs"/>
              </a:rPr>
              <a:t>Gartner</a:t>
            </a:r>
            <a:r>
              <a:rPr lang="en-US" sz="1000" kern="1200" baseline="0" dirty="0">
                <a:solidFill>
                  <a:schemeClr val="tx1"/>
                </a:solidFill>
                <a:latin typeface="+mn-lt"/>
                <a:ea typeface="+mn-ea"/>
                <a:cs typeface="+mn-cs"/>
              </a:rPr>
              <a:t>(</a:t>
            </a:r>
            <a:r>
              <a:rPr lang="es-ES" sz="1000" kern="1200" baseline="0" dirty="0">
                <a:solidFill>
                  <a:schemeClr val="tx1"/>
                </a:solidFill>
                <a:latin typeface="+mn-lt"/>
                <a:ea typeface="+mn-ea"/>
                <a:cs typeface="+mn-cs"/>
              </a:rPr>
              <a:t>GARTNER es una de las consultoras líderes en el área).</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paneles indicadores que se realizaron con el cruzamiento de los datos de la DGEEC y la ANDE. </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ya sea aplicados en IA sin interacción humana o ejecutados por un ser humano.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a:solidFill>
                  <a:schemeClr val="tx1"/>
                </a:solidFill>
                <a:effectLst/>
                <a:latin typeface="+mn-lt"/>
                <a:ea typeface="+mn-ea"/>
                <a:cs typeface="+mn-cs"/>
              </a:rPr>
              <a:t>(</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r>
              <a:rPr lang="es-PY" sz="1200" b="0" i="0" kern="1200" dirty="0">
                <a:solidFill>
                  <a:schemeClr val="tx1"/>
                </a:solidFill>
                <a:effectLst/>
                <a:latin typeface="+mn-lt"/>
                <a:ea typeface="+mn-ea"/>
                <a:cs typeface="+mn-cs"/>
              </a:rPr>
              <a:t>.</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a:t>
            </a:r>
            <a:r>
              <a:rPr lang="es-PY" sz="1200" b="0" i="0" kern="1200" dirty="0">
                <a:solidFill>
                  <a:schemeClr val="tx1"/>
                </a:solidFill>
                <a:effectLst/>
                <a:latin typeface="+mn-lt"/>
                <a:ea typeface="+mn-ea"/>
                <a:cs typeface="+mn-cs"/>
              </a:rPr>
              <a:t>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a:t>
            </a:r>
            <a:r>
              <a:rPr lang="es-ES" b="0" i="0" dirty="0" err="1">
                <a:solidFill>
                  <a:srgbClr val="333333"/>
                </a:solidFill>
                <a:effectLst/>
                <a:latin typeface="Georgia" panose="02040502050405020303" pitchFamily="18" charset="0"/>
              </a:rPr>
              <a:t>bie</a:t>
            </a: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331326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3762532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17-01-2017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17-01-2017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17-01-2017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17-01-2017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17-01-2017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17-01-2017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17-01-2017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17-01-2017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17-01-2017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17-01-2017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17-01-2017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17-01-2017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457200" y="2286000"/>
            <a:ext cx="9784080" cy="1773936"/>
          </a:xfrm>
        </p:spPr>
        <p:txBody>
          <a:bodyPr/>
          <a:lstStyle/>
          <a:p>
            <a:pPr algn="ctr"/>
            <a:r>
              <a:rPr lang="es-PY" sz="4300" b="1" noProof="1">
                <a:latin typeface="Adobe Fangsong Std R" panose="02020400000000000000" pitchFamily="18" charset="-128"/>
                <a:ea typeface="Adobe Fangsong Std R" panose="02020400000000000000" pitchFamily="18" charset="-128"/>
              </a:rPr>
              <a:t>Data Discovery Aplicados a Datos del Paraguay</a:t>
            </a:r>
          </a:p>
        </p:txBody>
      </p:sp>
      <p:sp>
        <p:nvSpPr>
          <p:cNvPr id="3" name="Text Placeholder 18"/>
          <p:cNvSpPr>
            <a:spLocks noGrp="1"/>
          </p:cNvSpPr>
          <p:nvPr>
            <p:ph type="body" sz="quarter" idx="14"/>
          </p:nvPr>
        </p:nvSpPr>
        <p:spPr>
          <a:xfrm>
            <a:off x="159509" y="6372352"/>
            <a:ext cx="1925323" cy="736600"/>
          </a:xfrm>
        </p:spPr>
        <p:txBody>
          <a:bodyPr/>
          <a:lstStyle/>
          <a:p>
            <a:r>
              <a:rPr lang="es-PY" sz="2400" noProof="1">
                <a:latin typeface="Adobe Fangsong Std R" panose="02020400000000000000" pitchFamily="18" charset="-128"/>
                <a:ea typeface="Adobe Fangsong Std R" panose="02020400000000000000" pitchFamily="18" charset="-128"/>
              </a:rPr>
              <a:t>Iván Cáceres</a:t>
            </a:r>
          </a:p>
        </p:txBody>
      </p:sp>
      <p:sp>
        <p:nvSpPr>
          <p:cNvPr id="4" name="Text Placeholder 18"/>
          <p:cNvSpPr>
            <a:spLocks noGrp="1"/>
          </p:cNvSpPr>
          <p:nvPr>
            <p:ph type="body" sz="quarter" idx="14"/>
          </p:nvPr>
        </p:nvSpPr>
        <p:spPr>
          <a:xfrm>
            <a:off x="7663685" y="6372352"/>
            <a:ext cx="2102107" cy="736600"/>
          </a:xfrm>
        </p:spPr>
        <p:txBody>
          <a:bodyPr/>
          <a:lstStyle/>
          <a:p>
            <a:r>
              <a:rPr lang="es-PY" sz="2400" noProof="1">
                <a:latin typeface="Adobe Fangsong Std R" panose="02020400000000000000" pitchFamily="18" charset="-128"/>
                <a:ea typeface="Adobe Fangsong Std R" panose="02020400000000000000" pitchFamily="18" charset="-128"/>
              </a:rPr>
              <a:t>Ariel Landaida</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717632" y="257907"/>
            <a:ext cx="8853054" cy="736600"/>
          </a:xfrm>
        </p:spPr>
        <p:txBody>
          <a:bodyPr/>
          <a:lstStyle/>
          <a:p>
            <a:pPr algn="ctr"/>
            <a:r>
              <a:rPr lang="ES-PY" sz="4300" noProof="1">
                <a:ea typeface="Adobe Fangsong Std R" panose="02020400000000000000" pitchFamily="18" charset="-128"/>
              </a:rPr>
              <a:t>Aberdeen Group</a:t>
            </a:r>
          </a:p>
        </p:txBody>
      </p:sp>
      <p:sp>
        <p:nvSpPr>
          <p:cNvPr id="2" name="TextBox 1"/>
          <p:cNvSpPr txBox="1"/>
          <p:nvPr/>
        </p:nvSpPr>
        <p:spPr>
          <a:xfrm>
            <a:off x="1125415" y="1547445"/>
            <a:ext cx="7549662" cy="3539430"/>
          </a:xfrm>
          <a:prstGeom prst="rect">
            <a:avLst/>
          </a:prstGeom>
          <a:noFill/>
        </p:spPr>
        <p:txBody>
          <a:bodyPr wrap="square" rtlCol="0">
            <a:spAutoFit/>
          </a:bodyPr>
          <a:lstStyle/>
          <a:p>
            <a:r>
              <a:rPr lang="en-US" sz="2800" dirty="0"/>
              <a:t>53% de </a:t>
            </a:r>
            <a:r>
              <a:rPr lang="en-US" sz="2800" dirty="0" err="1"/>
              <a:t>los</a:t>
            </a:r>
            <a:r>
              <a:rPr lang="en-US" sz="2800" dirty="0"/>
              <a:t> </a:t>
            </a:r>
            <a:r>
              <a:rPr lang="en-US" sz="2800" dirty="0" err="1"/>
              <a:t>administradores</a:t>
            </a:r>
            <a:r>
              <a:rPr lang="en-US" sz="2800" dirty="0"/>
              <a:t> de las </a:t>
            </a:r>
            <a:r>
              <a:rPr lang="en-US" sz="2800" dirty="0" err="1"/>
              <a:t>organizaciones</a:t>
            </a:r>
            <a:r>
              <a:rPr lang="en-US" sz="2800" dirty="0"/>
              <a:t> l</a:t>
            </a:r>
            <a:r>
              <a:rPr lang="es-PY" sz="2800" dirty="0" err="1"/>
              <a:t>íderes</a:t>
            </a:r>
            <a:r>
              <a:rPr lang="es-PY" sz="2800" dirty="0"/>
              <a:t> usaron herramientas de BI al menos una vez a la semana,</a:t>
            </a:r>
          </a:p>
          <a:p>
            <a:endParaRPr lang="es-PY" sz="2800" dirty="0"/>
          </a:p>
          <a:p>
            <a:r>
              <a:rPr lang="es-PY" sz="2800" dirty="0"/>
              <a:t>32% interactuaron con paneles ampliamente,</a:t>
            </a:r>
          </a:p>
          <a:p>
            <a:endParaRPr lang="es-PY" sz="2800" dirty="0"/>
          </a:p>
          <a:p>
            <a:r>
              <a:rPr lang="es-PY" sz="2800" dirty="0"/>
              <a:t>y 34% de las organizaciones encuestadas reconocen que muchas decisiones son basadas en datos pobres.</a:t>
            </a:r>
            <a:endParaRPr lang="en-US" sz="2800" dirty="0"/>
          </a:p>
        </p:txBody>
      </p:sp>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4" name="Picture 3"/>
          <p:cNvPicPr>
            <a:picLocks noChangeAspect="1"/>
          </p:cNvPicPr>
          <p:nvPr/>
        </p:nvPicPr>
        <p:blipFill>
          <a:blip r:embed="rId3"/>
          <a:stretch>
            <a:fillRect/>
          </a:stretch>
        </p:blipFill>
        <p:spPr>
          <a:xfrm>
            <a:off x="1147061" y="1690741"/>
            <a:ext cx="7973538" cy="5430008"/>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3" name="Picture 2"/>
          <p:cNvPicPr>
            <a:picLocks noChangeAspect="1"/>
          </p:cNvPicPr>
          <p:nvPr/>
        </p:nvPicPr>
        <p:blipFill>
          <a:blip r:embed="rId3"/>
          <a:stretch>
            <a:fillRect/>
          </a:stretch>
        </p:blipFill>
        <p:spPr>
          <a:xfrm>
            <a:off x="1381841" y="1457960"/>
            <a:ext cx="7697052" cy="5957232"/>
          </a:xfrm>
          <a:prstGeom prst="rect">
            <a:avLst/>
          </a:prstGeom>
        </p:spPr>
      </p:pic>
    </p:spTree>
    <p:extLst>
      <p:ext uri="{BB962C8B-B14F-4D97-AF65-F5344CB8AC3E}">
        <p14:creationId xmlns:p14="http://schemas.microsoft.com/office/powerpoint/2010/main" val="113744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0501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2600358" y="1755648"/>
            <a:ext cx="5566536" cy="5465839"/>
            <a:chOff x="2015555" y="1064734"/>
            <a:chExt cx="7098853" cy="6540801"/>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858"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 Placeholder 18"/>
          <p:cNvSpPr>
            <a:spLocks noGrp="1"/>
          </p:cNvSpPr>
          <p:nvPr>
            <p:ph type="body" sz="quarter" idx="14"/>
          </p:nvPr>
        </p:nvSpPr>
        <p:spPr>
          <a:xfrm>
            <a:off x="1182823" y="421459"/>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9660"/>
            <a:ext cx="10058400" cy="4775200"/>
          </a:xfrm>
          <a:prstGeom prst="rect">
            <a:avLst/>
          </a:prstGeom>
        </p:spPr>
      </p:pic>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de BI</a:t>
            </a:r>
          </a:p>
        </p:txBody>
      </p:sp>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9731</Words>
  <Application>Microsoft Office PowerPoint</Application>
  <PresentationFormat>Custom</PresentationFormat>
  <Paragraphs>558</Paragraphs>
  <Slides>64</Slides>
  <Notes>60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64</vt:i4>
      </vt:variant>
    </vt:vector>
  </HeadingPairs>
  <TitlesOfParts>
    <vt:vector size="79" baseType="lpstr">
      <vt:lpstr>MS PGothic</vt:lpstr>
      <vt:lpstr>MS PGothic</vt:lpstr>
      <vt:lpstr>Adobe Fangsong Std R</vt:lpstr>
      <vt:lpstr>Arial</vt:lpstr>
      <vt:lpstr>Arial Black</vt:lpstr>
      <vt:lpstr>Calibri</vt:lpstr>
      <vt:lpstr>Calibri Light</vt:lpstr>
      <vt:lpstr>Century Gothic</vt:lpstr>
      <vt:lpstr>Garamond</vt:lpstr>
      <vt:lpstr>Georgia</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2017-01-17T22:43:35Z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